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7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5" r:id="rId15"/>
    <p:sldId id="262" r:id="rId16"/>
    <p:sldId id="263" r:id="rId17"/>
    <p:sldId id="260" r:id="rId18"/>
    <p:sldId id="261" r:id="rId1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9EE7D5E-DACE-4846-859B-89DBB54D61E3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184C46E-6BD2-425D-B6D3-814973A04C4C}" type="slidenum">
              <a:rPr lang="es-PE" smtClean="0"/>
              <a:t>‹Nº›</a:t>
            </a:fld>
            <a:endParaRPr lang="es-PE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75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7D5E-DACE-4846-859B-89DBB54D61E3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46E-6BD2-425D-B6D3-814973A04C4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5884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7D5E-DACE-4846-859B-89DBB54D61E3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46E-6BD2-425D-B6D3-814973A04C4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87024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7D5E-DACE-4846-859B-89DBB54D61E3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46E-6BD2-425D-B6D3-814973A04C4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9762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7D5E-DACE-4846-859B-89DBB54D61E3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46E-6BD2-425D-B6D3-814973A04C4C}" type="slidenum">
              <a:rPr lang="es-PE" smtClean="0"/>
              <a:t>‹Nº›</a:t>
            </a:fld>
            <a:endParaRPr lang="es-PE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9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7D5E-DACE-4846-859B-89DBB54D61E3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46E-6BD2-425D-B6D3-814973A04C4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5925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7D5E-DACE-4846-859B-89DBB54D61E3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46E-6BD2-425D-B6D3-814973A04C4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1253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7D5E-DACE-4846-859B-89DBB54D61E3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46E-6BD2-425D-B6D3-814973A04C4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591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7D5E-DACE-4846-859B-89DBB54D61E3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46E-6BD2-425D-B6D3-814973A04C4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4765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7D5E-DACE-4846-859B-89DBB54D61E3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46E-6BD2-425D-B6D3-814973A04C4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021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7D5E-DACE-4846-859B-89DBB54D61E3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46E-6BD2-425D-B6D3-814973A04C4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56578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9EE7D5E-DACE-4846-859B-89DBB54D61E3}" type="datetimeFigureOut">
              <a:rPr lang="es-PE" smtClean="0"/>
              <a:t>03/07/2015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184C46E-6BD2-425D-B6D3-814973A04C4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75574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scale.minedu.gob.pe/padron-de-iie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37971" y="266556"/>
            <a:ext cx="9966960" cy="2926080"/>
          </a:xfrm>
        </p:spPr>
        <p:txBody>
          <a:bodyPr>
            <a:normAutofit/>
          </a:bodyPr>
          <a:lstStyle/>
          <a:p>
            <a:r>
              <a:rPr lang="es-PE" sz="6000" dirty="0" smtClean="0">
                <a:solidFill>
                  <a:schemeClr val="tx1"/>
                </a:solidFill>
              </a:rPr>
              <a:t>IDENTIFICACIÓN </a:t>
            </a:r>
            <a:r>
              <a:rPr lang="es-PE" sz="6000" dirty="0" smtClean="0">
                <a:solidFill>
                  <a:schemeClr val="tx1"/>
                </a:solidFill>
              </a:rPr>
              <a:t>DE PUNTOS VULNERABLES EN </a:t>
            </a:r>
            <a:r>
              <a:rPr lang="es-PE" sz="6000" dirty="0" smtClean="0">
                <a:solidFill>
                  <a:schemeClr val="tx1"/>
                </a:solidFill>
              </a:rPr>
              <a:t>EDUCACIÓN </a:t>
            </a:r>
            <a:r>
              <a:rPr lang="es-PE" sz="6000" dirty="0" smtClean="0">
                <a:solidFill>
                  <a:schemeClr val="tx1"/>
                </a:solidFill>
              </a:rPr>
              <a:t>Y </a:t>
            </a:r>
            <a:r>
              <a:rPr lang="es-PE" sz="6000" dirty="0" smtClean="0">
                <a:solidFill>
                  <a:schemeClr val="tx1"/>
                </a:solidFill>
              </a:rPr>
              <a:t>RELIGIÓN</a:t>
            </a:r>
            <a:endParaRPr lang="es-PE" sz="6000" dirty="0">
              <a:solidFill>
                <a:schemeClr val="tx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88232" y="3890865"/>
            <a:ext cx="8767860" cy="2099388"/>
          </a:xfrm>
        </p:spPr>
        <p:txBody>
          <a:bodyPr>
            <a:normAutofit fontScale="92500" lnSpcReduction="20000"/>
          </a:bodyPr>
          <a:lstStyle/>
          <a:p>
            <a:r>
              <a:rPr lang="es-PE" b="1" dirty="0" smtClean="0">
                <a:solidFill>
                  <a:schemeClr val="tx1"/>
                </a:solidFill>
              </a:rPr>
              <a:t>SECTOR NORESTE, DISTRITO CUSCO ( ALTO LOS INKAS)</a:t>
            </a:r>
          </a:p>
          <a:p>
            <a:r>
              <a:rPr lang="es-PE" b="1" dirty="0" smtClean="0">
                <a:solidFill>
                  <a:schemeClr val="tx1"/>
                </a:solidFill>
              </a:rPr>
              <a:t>GRUPO N° 03:</a:t>
            </a:r>
          </a:p>
          <a:p>
            <a:pPr marL="800100" lvl="1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s-PE" dirty="0" smtClean="0">
                <a:solidFill>
                  <a:schemeClr val="tx1"/>
                </a:solidFill>
              </a:rPr>
              <a:t>Alcira Olivera Silva.</a:t>
            </a:r>
          </a:p>
          <a:p>
            <a:pPr marL="800100" lvl="1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s-PE" dirty="0" smtClean="0">
                <a:solidFill>
                  <a:schemeClr val="tx1"/>
                </a:solidFill>
              </a:rPr>
              <a:t>Karina Dávila Velásquez.</a:t>
            </a:r>
          </a:p>
          <a:p>
            <a:pPr marL="800100" lvl="1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s-PE" dirty="0" smtClean="0">
                <a:solidFill>
                  <a:schemeClr val="tx1"/>
                </a:solidFill>
              </a:rPr>
              <a:t>Robert Ttito Reyes.</a:t>
            </a:r>
          </a:p>
          <a:p>
            <a:pPr marL="800100" lvl="1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s-PE" dirty="0" smtClean="0">
                <a:solidFill>
                  <a:schemeClr val="tx1"/>
                </a:solidFill>
              </a:rPr>
              <a:t>Wilson Carlos Álvarez.</a:t>
            </a:r>
          </a:p>
          <a:p>
            <a:pPr lvl="1" algn="r">
              <a:buClr>
                <a:schemeClr val="tx1"/>
              </a:buClr>
            </a:pPr>
            <a:r>
              <a:rPr lang="es-PE" dirty="0" smtClean="0">
                <a:solidFill>
                  <a:schemeClr val="tx1"/>
                </a:solidFill>
              </a:rPr>
              <a:t>Cusco, Julio 2015.</a:t>
            </a:r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96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5935" r="58272" b="5247"/>
          <a:stretch/>
        </p:blipFill>
        <p:spPr>
          <a:xfrm>
            <a:off x="755778" y="914400"/>
            <a:ext cx="5784981" cy="5441727"/>
          </a:xfrm>
          <a:prstGeom prst="rect">
            <a:avLst/>
          </a:prstGeom>
        </p:spPr>
      </p:pic>
      <p:graphicFrame>
        <p:nvGraphicFramePr>
          <p:cNvPr id="3" name="Tabla 2"/>
          <p:cNvGraphicFramePr>
            <a:graphicFrameLocks noGrp="1"/>
          </p:cNvGraphicFramePr>
          <p:nvPr>
            <p:extLst/>
          </p:nvPr>
        </p:nvGraphicFramePr>
        <p:xfrm>
          <a:off x="7173168" y="998375"/>
          <a:ext cx="4340808" cy="5411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404"/>
                <a:gridCol w="2170404"/>
              </a:tblGrid>
              <a:tr h="872471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CARACTERISTICAS</a:t>
                      </a:r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</a:tr>
              <a:tr h="1049400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MATERIAL DE CONTRCCIÓN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ADOBE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N°</a:t>
                      </a:r>
                      <a:r>
                        <a:rPr lang="es-PE" sz="1400" baseline="0" dirty="0" smtClean="0"/>
                        <a:t> PISO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2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DIRECCIÓN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CALLE CHAVIN S/N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ACCESIBILIDAD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SI</a:t>
                      </a:r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RECURSOS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SERVICIOS BASICOS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2855167" y="354563"/>
            <a:ext cx="750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err="1" smtClean="0"/>
              <a:t>CEMx</a:t>
            </a:r>
            <a:r>
              <a:rPr lang="es-PE" dirty="0" smtClean="0"/>
              <a:t>. LOS INCAS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3034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18" y="1091681"/>
            <a:ext cx="6356870" cy="531844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088433" y="167951"/>
            <a:ext cx="750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smtClean="0"/>
              <a:t>PARROQUIA NUESTRA SEÑORA DE GRACIA</a:t>
            </a:r>
            <a:endParaRPr lang="es-PE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/>
          </p:nvPr>
        </p:nvGraphicFramePr>
        <p:xfrm>
          <a:off x="7173168" y="998375"/>
          <a:ext cx="4340808" cy="5411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404"/>
                <a:gridCol w="2170404"/>
              </a:tblGrid>
              <a:tr h="872471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CARACTERISTICAS</a:t>
                      </a:r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</a:tr>
              <a:tr h="1049400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MATERIAL DE CONTRCCIÓN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LADRILLO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N°</a:t>
                      </a:r>
                      <a:r>
                        <a:rPr lang="es-PE" sz="1400" baseline="0" dirty="0" smtClean="0"/>
                        <a:t> PISO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1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DIRECCIÓN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P. CUSICCOYLLOR S/N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ACCESIBILIDAD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SI</a:t>
                      </a:r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RECURSOS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SERVICIOS BASICOS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99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27" t="5822" r="57784" b="5224"/>
          <a:stretch/>
        </p:blipFill>
        <p:spPr>
          <a:xfrm>
            <a:off x="512252" y="746450"/>
            <a:ext cx="6373740" cy="5588948"/>
          </a:xfrm>
          <a:prstGeom prst="rect">
            <a:avLst/>
          </a:prstGeom>
        </p:spPr>
      </p:pic>
      <p:graphicFrame>
        <p:nvGraphicFramePr>
          <p:cNvPr id="3" name="Tabla 2"/>
          <p:cNvGraphicFramePr>
            <a:graphicFrameLocks noGrp="1"/>
          </p:cNvGraphicFramePr>
          <p:nvPr>
            <p:extLst/>
          </p:nvPr>
        </p:nvGraphicFramePr>
        <p:xfrm>
          <a:off x="7135845" y="849085"/>
          <a:ext cx="4340808" cy="54117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404"/>
                <a:gridCol w="2170404"/>
              </a:tblGrid>
              <a:tr h="872470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CARACTERISTICAS</a:t>
                      </a:r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</a:tr>
              <a:tr h="1049400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MATERIAL DE CONTRCCIÓN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BLOQUETA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N°</a:t>
                      </a:r>
                      <a:r>
                        <a:rPr lang="es-PE" sz="1400" baseline="0" dirty="0" smtClean="0"/>
                        <a:t> PISO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1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DIRECCIÓN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URB GARCILAZO E6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ACCESIBILIDAD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SI</a:t>
                      </a:r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RECURSOS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SERVICIOS BASICOS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2911151" y="242596"/>
            <a:ext cx="750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smtClean="0"/>
              <a:t>IGLESIA EVANGELICA PERUANA</a:t>
            </a:r>
            <a:endParaRPr lang="es-PE" dirty="0"/>
          </a:p>
        </p:txBody>
      </p:sp>
      <p:pic>
        <p:nvPicPr>
          <p:cNvPr id="5" name="Imagen 4"/>
          <p:cNvPicPr/>
          <p:nvPr/>
        </p:nvPicPr>
        <p:blipFill rotWithShape="1">
          <a:blip r:embed="rId2"/>
          <a:srcRect l="227" t="5822" r="57784" b="5224"/>
          <a:stretch/>
        </p:blipFill>
        <p:spPr>
          <a:xfrm>
            <a:off x="5232815" y="3343080"/>
            <a:ext cx="125984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5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b="1" dirty="0" smtClean="0">
                <a:solidFill>
                  <a:schemeClr val="tx1"/>
                </a:solidFill>
              </a:rPr>
              <a:t>TRABAJOS DE GABINETE  </a:t>
            </a:r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 smtClean="0">
                <a:solidFill>
                  <a:schemeClr val="tx1"/>
                </a:solidFill>
              </a:rPr>
              <a:t>Procesamiento de los datos.</a:t>
            </a:r>
          </a:p>
          <a:p>
            <a:r>
              <a:rPr lang="es-PE" dirty="0" smtClean="0">
                <a:solidFill>
                  <a:schemeClr val="tx1"/>
                </a:solidFill>
              </a:rPr>
              <a:t>Utilización del GIS para generar la </a:t>
            </a:r>
            <a:r>
              <a:rPr lang="es-PE" dirty="0" err="1" smtClean="0">
                <a:solidFill>
                  <a:schemeClr val="tx1"/>
                </a:solidFill>
              </a:rPr>
              <a:t>metadata</a:t>
            </a:r>
            <a:r>
              <a:rPr lang="es-PE" dirty="0" smtClean="0">
                <a:solidFill>
                  <a:schemeClr val="tx1"/>
                </a:solidFill>
              </a:rPr>
              <a:t> </a:t>
            </a:r>
            <a:endParaRPr lang="es-PE" dirty="0">
              <a:solidFill>
                <a:schemeClr val="tx1"/>
              </a:solidFill>
            </a:endParaRPr>
          </a:p>
          <a:p>
            <a:r>
              <a:rPr lang="es-PE" dirty="0" smtClean="0">
                <a:solidFill>
                  <a:schemeClr val="tx1"/>
                </a:solidFill>
              </a:rPr>
              <a:t>Se carga la información al Geo </a:t>
            </a:r>
            <a:r>
              <a:rPr lang="es-PE" dirty="0" err="1" smtClean="0">
                <a:solidFill>
                  <a:schemeClr val="tx1"/>
                </a:solidFill>
              </a:rPr>
              <a:t>Node</a:t>
            </a:r>
            <a:r>
              <a:rPr lang="es-PE" dirty="0" smtClean="0">
                <a:solidFill>
                  <a:schemeClr val="tx1"/>
                </a:solidFill>
              </a:rPr>
              <a:t> </a:t>
            </a:r>
          </a:p>
          <a:p>
            <a:pPr marL="45720" indent="0">
              <a:buNone/>
            </a:pPr>
            <a:endParaRPr lang="es-PE" dirty="0" smtClean="0"/>
          </a:p>
        </p:txBody>
      </p:sp>
    </p:spTree>
    <p:extLst>
      <p:ext uri="{BB962C8B-B14F-4D97-AF65-F5344CB8AC3E}">
        <p14:creationId xmlns:p14="http://schemas.microsoft.com/office/powerpoint/2010/main" val="2393655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b="1" dirty="0" smtClean="0">
                <a:solidFill>
                  <a:schemeClr val="tx1"/>
                </a:solidFill>
              </a:rPr>
              <a:t>TABLA DEL SECTOR </a:t>
            </a:r>
            <a:r>
              <a:rPr lang="es-PE" b="1" dirty="0" smtClean="0">
                <a:solidFill>
                  <a:schemeClr val="tx1"/>
                </a:solidFill>
              </a:rPr>
              <a:t>EDUCACIÓN </a:t>
            </a:r>
            <a:r>
              <a:rPr lang="es-PE" b="1" dirty="0" smtClean="0">
                <a:solidFill>
                  <a:schemeClr val="tx1"/>
                </a:solidFill>
              </a:rPr>
              <a:t>Y </a:t>
            </a:r>
            <a:r>
              <a:rPr lang="es-PE" b="1" dirty="0" smtClean="0">
                <a:solidFill>
                  <a:schemeClr val="tx1"/>
                </a:solidFill>
              </a:rPr>
              <a:t>RELIGIÓN</a:t>
            </a:r>
            <a:endParaRPr lang="es-PE" b="1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l="2206" t="42904" r="3937" b="29399"/>
          <a:stretch/>
        </p:blipFill>
        <p:spPr bwMode="auto">
          <a:xfrm>
            <a:off x="911940" y="2355398"/>
            <a:ext cx="10424754" cy="25991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5926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9187" y="2508689"/>
            <a:ext cx="3774232" cy="1377821"/>
          </a:xfrm>
        </p:spPr>
        <p:txBody>
          <a:bodyPr>
            <a:normAutofit fontScale="90000"/>
          </a:bodyPr>
          <a:lstStyle/>
          <a:p>
            <a:pPr algn="ctr"/>
            <a:r>
              <a:rPr lang="es-PE" sz="3600" b="1" dirty="0" smtClean="0">
                <a:solidFill>
                  <a:schemeClr val="tx1"/>
                </a:solidFill>
              </a:rPr>
              <a:t>MODELAMIENTO DE DATOS EN ARGIS</a:t>
            </a:r>
            <a:endParaRPr lang="es-PE" sz="3600" b="1" dirty="0">
              <a:solidFill>
                <a:schemeClr val="tx1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9281" y="813629"/>
            <a:ext cx="6919207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1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9918" y="842864"/>
            <a:ext cx="3862873" cy="5716555"/>
          </a:xfrm>
        </p:spPr>
        <p:txBody>
          <a:bodyPr>
            <a:noAutofit/>
          </a:bodyPr>
          <a:lstStyle/>
          <a:p>
            <a:pPr algn="ctr"/>
            <a:r>
              <a:rPr lang="es-PE" sz="3600" b="1" dirty="0" smtClean="0">
                <a:solidFill>
                  <a:schemeClr val="tx1"/>
                </a:solidFill>
              </a:rPr>
              <a:t>GEOGRAFÍA HUMANA: EDUCACIÓN Y RELIGIÓN</a:t>
            </a:r>
            <a:br>
              <a:rPr lang="es-PE" sz="3600" b="1" dirty="0" smtClean="0">
                <a:solidFill>
                  <a:schemeClr val="tx1"/>
                </a:solidFill>
              </a:rPr>
            </a:br>
            <a:r>
              <a:rPr lang="es-PE" sz="3600" b="1" dirty="0" smtClean="0">
                <a:solidFill>
                  <a:schemeClr val="tx1"/>
                </a:solidFill>
              </a:rPr>
              <a:t>(Geo </a:t>
            </a:r>
            <a:r>
              <a:rPr lang="es-PE" sz="3600" b="1" dirty="0" err="1" smtClean="0">
                <a:solidFill>
                  <a:schemeClr val="tx1"/>
                </a:solidFill>
              </a:rPr>
              <a:t>Node</a:t>
            </a:r>
            <a:r>
              <a:rPr lang="es-PE" sz="3600" b="1" dirty="0" smtClean="0">
                <a:solidFill>
                  <a:schemeClr val="tx1"/>
                </a:solidFill>
              </a:rPr>
              <a:t>)</a:t>
            </a:r>
            <a:endParaRPr lang="es-PE" sz="3600" b="1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538" t="6354" r="37218" b="9834"/>
          <a:stretch/>
        </p:blipFill>
        <p:spPr>
          <a:xfrm>
            <a:off x="5001208" y="531845"/>
            <a:ext cx="6923312" cy="60835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5955" t="2883" r="64613" b="94717"/>
          <a:stretch/>
        </p:blipFill>
        <p:spPr>
          <a:xfrm>
            <a:off x="4994985" y="251094"/>
            <a:ext cx="6808240" cy="28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7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b="1" dirty="0" smtClean="0">
                <a:solidFill>
                  <a:schemeClr val="tx1"/>
                </a:solidFill>
              </a:rPr>
              <a:t>PROBLEMAS</a:t>
            </a:r>
            <a:br>
              <a:rPr lang="es-PE" b="1" dirty="0" smtClean="0">
                <a:solidFill>
                  <a:schemeClr val="tx1"/>
                </a:solidFill>
              </a:rPr>
            </a:br>
            <a:r>
              <a:rPr lang="es-PE" b="1" dirty="0" smtClean="0">
                <a:solidFill>
                  <a:schemeClr val="tx1"/>
                </a:solidFill>
              </a:rPr>
              <a:t>EDUCACIÓN RELIGIÓN </a:t>
            </a:r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3000" y="1965960"/>
            <a:ext cx="9872871" cy="4130040"/>
          </a:xfrm>
        </p:spPr>
        <p:txBody>
          <a:bodyPr/>
          <a:lstStyle/>
          <a:p>
            <a:pPr marL="274320" lvl="1" indent="0">
              <a:buNone/>
            </a:pPr>
            <a:r>
              <a:rPr lang="es-PE" dirty="0" smtClean="0">
                <a:solidFill>
                  <a:schemeClr val="tx1"/>
                </a:solidFill>
              </a:rPr>
              <a:t>En la actualidad existe:</a:t>
            </a:r>
          </a:p>
          <a:p>
            <a:pPr lvl="1"/>
            <a:r>
              <a:rPr lang="es-PE" dirty="0" smtClean="0">
                <a:solidFill>
                  <a:schemeClr val="tx1"/>
                </a:solidFill>
              </a:rPr>
              <a:t>Infraestructura inadecuada</a:t>
            </a:r>
          </a:p>
          <a:p>
            <a:pPr lvl="1"/>
            <a:r>
              <a:rPr lang="es-PE" dirty="0" smtClean="0">
                <a:solidFill>
                  <a:schemeClr val="tx1"/>
                </a:solidFill>
              </a:rPr>
              <a:t>No existe materiales de prevención (extintor, cajas de arena, grifería)</a:t>
            </a:r>
          </a:p>
          <a:p>
            <a:pPr lvl="1"/>
            <a:r>
              <a:rPr lang="es-PE" dirty="0" smtClean="0">
                <a:solidFill>
                  <a:schemeClr val="tx1"/>
                </a:solidFill>
              </a:rPr>
              <a:t>Institución educativa sobrepobladas</a:t>
            </a:r>
          </a:p>
          <a:p>
            <a:pPr lvl="1"/>
            <a:r>
              <a:rPr lang="es-PE" dirty="0" smtClean="0">
                <a:solidFill>
                  <a:schemeClr val="tx1"/>
                </a:solidFill>
              </a:rPr>
              <a:t>Poca resiliencia sobre gestión de riesgo de  desastres</a:t>
            </a:r>
          </a:p>
          <a:p>
            <a:pPr lvl="1"/>
            <a:r>
              <a:rPr lang="es-PE" dirty="0" smtClean="0">
                <a:solidFill>
                  <a:schemeClr val="tx1"/>
                </a:solidFill>
              </a:rPr>
              <a:t>No existe el conocimiento en cuanto a la preparación y respuesta en el desastres </a:t>
            </a:r>
          </a:p>
          <a:p>
            <a:pPr marL="45720" indent="0">
              <a:buNone/>
            </a:pPr>
            <a:r>
              <a:rPr lang="es-PE" sz="2000" dirty="0" smtClean="0">
                <a:solidFill>
                  <a:schemeClr val="tx1"/>
                </a:solidFill>
              </a:rPr>
              <a:t>Después del desastre:</a:t>
            </a:r>
          </a:p>
          <a:p>
            <a:r>
              <a:rPr lang="es-PE" sz="2000" dirty="0">
                <a:solidFill>
                  <a:schemeClr val="tx1"/>
                </a:solidFill>
              </a:rPr>
              <a:t>D</a:t>
            </a:r>
            <a:r>
              <a:rPr lang="es-PE" sz="2000" dirty="0" smtClean="0">
                <a:solidFill>
                  <a:schemeClr val="tx1"/>
                </a:solidFill>
              </a:rPr>
              <a:t>isminución </a:t>
            </a:r>
            <a:r>
              <a:rPr lang="es-PE" sz="2000" dirty="0">
                <a:solidFill>
                  <a:schemeClr val="tx1"/>
                </a:solidFill>
              </a:rPr>
              <a:t>de la producción, medida en términos de número de horas o días de clases </a:t>
            </a:r>
            <a:r>
              <a:rPr lang="es-PE" sz="2000" dirty="0" smtClean="0">
                <a:solidFill>
                  <a:schemeClr val="tx1"/>
                </a:solidFill>
              </a:rPr>
              <a:t>impartidos</a:t>
            </a:r>
            <a:r>
              <a:rPr lang="es-PE" sz="2000" dirty="0">
                <a:solidFill>
                  <a:schemeClr val="tx1"/>
                </a:solidFill>
              </a:rPr>
              <a:t>.</a:t>
            </a:r>
            <a:endParaRPr lang="es-PE" sz="2000" dirty="0" smtClean="0">
              <a:solidFill>
                <a:schemeClr val="tx1"/>
              </a:solidFill>
            </a:endParaRPr>
          </a:p>
          <a:p>
            <a:r>
              <a:rPr lang="es-PE" sz="2000" dirty="0" smtClean="0">
                <a:solidFill>
                  <a:schemeClr val="tx1"/>
                </a:solidFill>
              </a:rPr>
              <a:t>Costos </a:t>
            </a:r>
            <a:r>
              <a:rPr lang="es-PE" sz="2000" dirty="0">
                <a:solidFill>
                  <a:schemeClr val="tx1"/>
                </a:solidFill>
              </a:rPr>
              <a:t>adicionales como consecuencia de la reposición del servicio.</a:t>
            </a:r>
          </a:p>
        </p:txBody>
      </p:sp>
    </p:spTree>
    <p:extLst>
      <p:ext uri="{BB962C8B-B14F-4D97-AF65-F5344CB8AC3E}">
        <p14:creationId xmlns:p14="http://schemas.microsoft.com/office/powerpoint/2010/main" val="6366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0" y="276497"/>
            <a:ext cx="9875520" cy="1356360"/>
          </a:xfrm>
        </p:spPr>
        <p:txBody>
          <a:bodyPr/>
          <a:lstStyle/>
          <a:p>
            <a:pPr algn="ctr"/>
            <a:r>
              <a:rPr lang="es-PE" b="1" dirty="0" smtClean="0">
                <a:solidFill>
                  <a:schemeClr val="tx1"/>
                </a:solidFill>
              </a:rPr>
              <a:t>LECCIONES APRENDIDAS</a:t>
            </a:r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3000" y="1632857"/>
            <a:ext cx="9872871" cy="4463143"/>
          </a:xfrm>
        </p:spPr>
        <p:txBody>
          <a:bodyPr>
            <a:normAutofit fontScale="77500" lnSpcReduction="20000"/>
          </a:bodyPr>
          <a:lstStyle/>
          <a:p>
            <a:r>
              <a:rPr lang="es-PE" dirty="0" smtClean="0">
                <a:solidFill>
                  <a:schemeClr val="tx1"/>
                </a:solidFill>
              </a:rPr>
              <a:t>Se identifica una población etaria como niños y adolecentes en el sector educación y mayor concentración de ancianos en los lugares de religión.</a:t>
            </a:r>
          </a:p>
          <a:p>
            <a:r>
              <a:rPr lang="es-PE" dirty="0" smtClean="0">
                <a:solidFill>
                  <a:schemeClr val="tx1"/>
                </a:solidFill>
              </a:rPr>
              <a:t>En el sector educación se requiere contar con los siguientes datos como mínimo de priorización:</a:t>
            </a:r>
          </a:p>
          <a:p>
            <a:pPr lvl="1"/>
            <a:r>
              <a:rPr lang="es-PE" dirty="0" smtClean="0">
                <a:solidFill>
                  <a:schemeClr val="tx1"/>
                </a:solidFill>
              </a:rPr>
              <a:t>Número </a:t>
            </a:r>
            <a:r>
              <a:rPr lang="es-PE" dirty="0">
                <a:solidFill>
                  <a:schemeClr val="tx1"/>
                </a:solidFill>
              </a:rPr>
              <a:t>de alumnos por nivel educativo. </a:t>
            </a:r>
          </a:p>
          <a:p>
            <a:pPr lvl="1"/>
            <a:r>
              <a:rPr lang="es-PE" dirty="0">
                <a:solidFill>
                  <a:schemeClr val="tx1"/>
                </a:solidFill>
              </a:rPr>
              <a:t>Número de profesores por nivel educativo. </a:t>
            </a:r>
            <a:endParaRPr lang="es-PE" dirty="0" smtClean="0">
              <a:solidFill>
                <a:schemeClr val="tx1"/>
              </a:solidFill>
            </a:endParaRPr>
          </a:p>
          <a:p>
            <a:pPr lvl="1"/>
            <a:r>
              <a:rPr lang="es-PE" dirty="0" smtClean="0">
                <a:solidFill>
                  <a:schemeClr val="tx1"/>
                </a:solidFill>
              </a:rPr>
              <a:t>Número </a:t>
            </a:r>
            <a:r>
              <a:rPr lang="es-PE" dirty="0">
                <a:solidFill>
                  <a:schemeClr val="tx1"/>
                </a:solidFill>
              </a:rPr>
              <a:t>de horas de clase impartidas por nivel educativo. </a:t>
            </a:r>
            <a:endParaRPr lang="es-PE" dirty="0" smtClean="0">
              <a:solidFill>
                <a:schemeClr val="tx1"/>
              </a:solidFill>
            </a:endParaRPr>
          </a:p>
          <a:p>
            <a:pPr lvl="1"/>
            <a:r>
              <a:rPr lang="es-PE" dirty="0" smtClean="0">
                <a:solidFill>
                  <a:schemeClr val="tx1"/>
                </a:solidFill>
              </a:rPr>
              <a:t> </a:t>
            </a:r>
            <a:r>
              <a:rPr lang="es-PE" dirty="0">
                <a:solidFill>
                  <a:schemeClr val="tx1"/>
                </a:solidFill>
              </a:rPr>
              <a:t>Costos promedios de la educación privada en sus distintos niveles</a:t>
            </a:r>
            <a:r>
              <a:rPr lang="es-PE" dirty="0" smtClean="0">
                <a:solidFill>
                  <a:schemeClr val="tx1"/>
                </a:solidFill>
              </a:rPr>
              <a:t>.</a:t>
            </a:r>
          </a:p>
          <a:p>
            <a:pPr marL="274320" lvl="1" indent="0">
              <a:buNone/>
            </a:pPr>
            <a:r>
              <a:rPr lang="es-PE" dirty="0" smtClean="0">
                <a:solidFill>
                  <a:schemeClr val="tx1"/>
                </a:solidFill>
              </a:rPr>
              <a:t>( </a:t>
            </a:r>
            <a:r>
              <a:rPr lang="es-PE" dirty="0" smtClean="0">
                <a:solidFill>
                  <a:schemeClr val="tx1"/>
                </a:solidFill>
                <a:hlinkClick r:id="rId2"/>
              </a:rPr>
              <a:t>http</a:t>
            </a:r>
            <a:r>
              <a:rPr lang="es-PE" dirty="0">
                <a:solidFill>
                  <a:schemeClr val="tx1"/>
                </a:solidFill>
                <a:hlinkClick r:id="rId2"/>
              </a:rPr>
              <a:t>://</a:t>
            </a:r>
            <a:r>
              <a:rPr lang="es-PE" dirty="0" smtClean="0">
                <a:solidFill>
                  <a:schemeClr val="tx1"/>
                </a:solidFill>
                <a:hlinkClick r:id="rId2"/>
              </a:rPr>
              <a:t>escale.minedu.gob.pe/padron-de-iiee</a:t>
            </a:r>
            <a:r>
              <a:rPr lang="es-PE" dirty="0" smtClean="0">
                <a:solidFill>
                  <a:schemeClr val="tx1"/>
                </a:solidFill>
              </a:rPr>
              <a:t> </a:t>
            </a:r>
            <a:r>
              <a:rPr lang="es-PE" dirty="0" smtClean="0">
                <a:solidFill>
                  <a:schemeClr val="tx1"/>
                </a:solidFill>
              </a:rPr>
              <a:t>)</a:t>
            </a:r>
          </a:p>
          <a:p>
            <a:pPr marL="274320" lvl="1" indent="0">
              <a:buNone/>
            </a:pPr>
            <a:endParaRPr lang="es-PE" dirty="0">
              <a:solidFill>
                <a:schemeClr val="tx1"/>
              </a:solidFill>
            </a:endParaRPr>
          </a:p>
          <a:p>
            <a:pPr algn="just"/>
            <a:r>
              <a:rPr lang="es-PE" dirty="0" smtClean="0">
                <a:solidFill>
                  <a:schemeClr val="tx1"/>
                </a:solidFill>
              </a:rPr>
              <a:t>Existe poca resiliencia en los sectores de educación y religión en Alto los Incas (Sector Noreste).</a:t>
            </a:r>
          </a:p>
          <a:p>
            <a:pPr algn="just"/>
            <a:r>
              <a:rPr lang="es-PE" dirty="0">
                <a:solidFill>
                  <a:schemeClr val="tx1"/>
                </a:solidFill>
              </a:rPr>
              <a:t>El SURVEY123 es una herramienta útil que nos permite recolectar datos en offline y crear formularios de acuerdo a nuestro interés, para luego procesarlos en la web.</a:t>
            </a:r>
          </a:p>
          <a:p>
            <a:pPr algn="just"/>
            <a:r>
              <a:rPr lang="es-PE" dirty="0" smtClean="0">
                <a:solidFill>
                  <a:schemeClr val="tx1"/>
                </a:solidFill>
              </a:rPr>
              <a:t>La herramientas del ARCGIS nos permite mapear los lugares vulnerables y así mismo nos permite procesar los datos para generar información actualizada.</a:t>
            </a:r>
          </a:p>
          <a:p>
            <a:pPr algn="just"/>
            <a:r>
              <a:rPr lang="es-PE" dirty="0" smtClean="0">
                <a:solidFill>
                  <a:schemeClr val="tx1"/>
                </a:solidFill>
              </a:rPr>
              <a:t>El GEONODE es una herramienta para difundir los conocimientos al publico en general sobre algún tema en particular; además que, es una pagina muy amigable.</a:t>
            </a:r>
            <a:endParaRPr lang="es-PE" dirty="0">
              <a:solidFill>
                <a:schemeClr val="tx1"/>
              </a:solidFill>
            </a:endParaRPr>
          </a:p>
        </p:txBody>
      </p:sp>
      <p:pic>
        <p:nvPicPr>
          <p:cNvPr id="5" name="Imagen 4"/>
          <p:cNvPicPr/>
          <p:nvPr/>
        </p:nvPicPr>
        <p:blipFill rotWithShape="1">
          <a:blip r:embed="rId3"/>
          <a:srcRect l="19858" t="6788" r="21759" b="47593"/>
          <a:stretch/>
        </p:blipFill>
        <p:spPr bwMode="auto">
          <a:xfrm>
            <a:off x="7421024" y="2713755"/>
            <a:ext cx="2801745" cy="1150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3041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dirty="0" smtClean="0">
                <a:solidFill>
                  <a:schemeClr val="tx1"/>
                </a:solidFill>
              </a:rPr>
              <a:t>INTRODUCCIÓN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5649" y="2052735"/>
            <a:ext cx="9872871" cy="4313853"/>
          </a:xfrm>
        </p:spPr>
        <p:txBody>
          <a:bodyPr/>
          <a:lstStyle/>
          <a:p>
            <a:pPr marL="45720" indent="0" algn="just">
              <a:buNone/>
            </a:pPr>
            <a:r>
              <a:rPr lang="es-PE" dirty="0" smtClean="0">
                <a:solidFill>
                  <a:schemeClr val="tx1"/>
                </a:solidFill>
              </a:rPr>
              <a:t>La ciudad del Cusco se encuentra expuesto a peligros geológicos, en el estrato nivel de peligro muy alto por ser una zona con sistemas de fallas geológicas activas, en especial la falla de </a:t>
            </a:r>
            <a:r>
              <a:rPr lang="es-PE" dirty="0" err="1" smtClean="0">
                <a:solidFill>
                  <a:schemeClr val="tx1"/>
                </a:solidFill>
              </a:rPr>
              <a:t>Tambomachay</a:t>
            </a:r>
            <a:r>
              <a:rPr lang="es-PE" dirty="0" smtClean="0">
                <a:solidFill>
                  <a:schemeClr val="tx1"/>
                </a:solidFill>
              </a:rPr>
              <a:t>. Es así que, en el Distrito de Cusco sector Noreste (Alto los </a:t>
            </a:r>
            <a:r>
              <a:rPr lang="es-PE" dirty="0" err="1" smtClean="0">
                <a:solidFill>
                  <a:schemeClr val="tx1"/>
                </a:solidFill>
              </a:rPr>
              <a:t>Inkas</a:t>
            </a:r>
            <a:r>
              <a:rPr lang="es-PE" dirty="0" smtClean="0">
                <a:solidFill>
                  <a:schemeClr val="tx1"/>
                </a:solidFill>
              </a:rPr>
              <a:t>) presenta alta vulnerabilidad por la exposición, fragilidad y poca resiliencia en el ámbito económico, ambiental y social generando un grado de riesgo alto.</a:t>
            </a:r>
          </a:p>
          <a:p>
            <a:pPr marL="45720" indent="0" algn="just">
              <a:buNone/>
            </a:pPr>
            <a:r>
              <a:rPr lang="es-PE" dirty="0" smtClean="0">
                <a:solidFill>
                  <a:schemeClr val="tx1"/>
                </a:solidFill>
              </a:rPr>
              <a:t>Es así, que en los sectores de educación y religión concentra población la cual están expuestas al peligro, la fragilidad que presentan la infraestructura y poca resiliencia que tiene el sector educativo y población.</a:t>
            </a:r>
          </a:p>
          <a:p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86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b="1" dirty="0" smtClean="0">
                <a:solidFill>
                  <a:schemeClr val="tx1"/>
                </a:solidFill>
              </a:rPr>
              <a:t>TRABAJOS DE CAMPO </a:t>
            </a:r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 smtClean="0">
                <a:solidFill>
                  <a:schemeClr val="tx1"/>
                </a:solidFill>
              </a:rPr>
              <a:t>Elaboración </a:t>
            </a:r>
            <a:r>
              <a:rPr lang="es-PE" dirty="0">
                <a:solidFill>
                  <a:schemeClr val="tx1"/>
                </a:solidFill>
              </a:rPr>
              <a:t>de la guía de trabajo de campo </a:t>
            </a:r>
          </a:p>
          <a:p>
            <a:r>
              <a:rPr lang="es-PE" dirty="0" smtClean="0">
                <a:solidFill>
                  <a:schemeClr val="tx1"/>
                </a:solidFill>
              </a:rPr>
              <a:t>Recolección de datos </a:t>
            </a:r>
          </a:p>
          <a:p>
            <a:r>
              <a:rPr lang="es-PE" dirty="0" smtClean="0">
                <a:solidFill>
                  <a:schemeClr val="tx1"/>
                </a:solidFill>
              </a:rPr>
              <a:t>Materiales y herramientas utilizadas:</a:t>
            </a:r>
          </a:p>
          <a:p>
            <a:pPr lvl="1"/>
            <a:r>
              <a:rPr lang="es-PE" dirty="0" err="1" smtClean="0">
                <a:solidFill>
                  <a:schemeClr val="tx1"/>
                </a:solidFill>
              </a:rPr>
              <a:t>Survey</a:t>
            </a:r>
            <a:r>
              <a:rPr lang="es-PE" dirty="0" smtClean="0">
                <a:solidFill>
                  <a:schemeClr val="tx1"/>
                </a:solidFill>
              </a:rPr>
              <a:t>  (aplicación)</a:t>
            </a:r>
          </a:p>
          <a:p>
            <a:pPr lvl="1"/>
            <a:r>
              <a:rPr lang="es-PE" dirty="0" smtClean="0">
                <a:solidFill>
                  <a:schemeClr val="tx1"/>
                </a:solidFill>
              </a:rPr>
              <a:t>Imágenes satelitales  </a:t>
            </a:r>
            <a:r>
              <a:rPr lang="es-PE" dirty="0" smtClean="0">
                <a:solidFill>
                  <a:schemeClr val="tx1"/>
                </a:solidFill>
              </a:rPr>
              <a:t>(</a:t>
            </a:r>
            <a:r>
              <a:rPr lang="es-PE" dirty="0" smtClean="0">
                <a:solidFill>
                  <a:schemeClr val="tx1"/>
                </a:solidFill>
              </a:rPr>
              <a:t>F</a:t>
            </a:r>
            <a:r>
              <a:rPr lang="es-PE" dirty="0" smtClean="0">
                <a:solidFill>
                  <a:schemeClr val="tx1"/>
                </a:solidFill>
              </a:rPr>
              <a:t>ield </a:t>
            </a:r>
            <a:r>
              <a:rPr lang="es-PE" dirty="0" err="1" smtClean="0">
                <a:solidFill>
                  <a:schemeClr val="tx1"/>
                </a:solidFill>
              </a:rPr>
              <a:t>paper</a:t>
            </a:r>
            <a:r>
              <a:rPr lang="es-PE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s-PE" dirty="0" smtClean="0">
                <a:solidFill>
                  <a:schemeClr val="tx1"/>
                </a:solidFill>
              </a:rPr>
              <a:t>GPS</a:t>
            </a:r>
          </a:p>
          <a:p>
            <a:pPr lvl="1"/>
            <a:r>
              <a:rPr lang="es-PE" dirty="0" smtClean="0">
                <a:solidFill>
                  <a:schemeClr val="tx1"/>
                </a:solidFill>
              </a:rPr>
              <a:t>Celular (Smart pone)</a:t>
            </a:r>
          </a:p>
          <a:p>
            <a:endParaRPr lang="es-PE" dirty="0" smtClean="0"/>
          </a:p>
        </p:txBody>
      </p:sp>
    </p:spTree>
    <p:extLst>
      <p:ext uri="{BB962C8B-B14F-4D97-AF65-F5344CB8AC3E}">
        <p14:creationId xmlns:p14="http://schemas.microsoft.com/office/powerpoint/2010/main" val="3131569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6" y="979715"/>
            <a:ext cx="6310604" cy="557037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834882" y="345233"/>
            <a:ext cx="6214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UNIVERSIDAD TECNOLÓGICA DE LOS ANDES</a:t>
            </a:r>
            <a:endParaRPr lang="es-PE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/>
          </p:nvPr>
        </p:nvGraphicFramePr>
        <p:xfrm>
          <a:off x="7033208" y="979715"/>
          <a:ext cx="4340808" cy="5411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404"/>
                <a:gridCol w="2170404"/>
              </a:tblGrid>
              <a:tr h="872471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CARACTERISTICAS</a:t>
                      </a:r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</a:tr>
              <a:tr h="1049400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MATERIAL DE CONTRCCIÓN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BLOQUETA</a:t>
                      </a:r>
                      <a:r>
                        <a:rPr lang="es-PE" sz="1400" baseline="0" dirty="0" smtClean="0"/>
                        <a:t> Y LADRILLO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N°</a:t>
                      </a:r>
                      <a:r>
                        <a:rPr lang="es-PE" sz="1400" baseline="0" dirty="0" smtClean="0"/>
                        <a:t> PISO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3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DIRECCIÓN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AV. COLLASUYO C-7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ACCESIBILIDAD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SI</a:t>
                      </a:r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RECURSOS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SERVICIOS BASICOS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09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5" y="998375"/>
            <a:ext cx="6696269" cy="554238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94522" y="158620"/>
            <a:ext cx="993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smtClean="0"/>
              <a:t>COLEGIO HUMBOLTD</a:t>
            </a:r>
            <a:endParaRPr lang="es-PE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/>
          </p:nvPr>
        </p:nvGraphicFramePr>
        <p:xfrm>
          <a:off x="7406433" y="998375"/>
          <a:ext cx="4340808" cy="5411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404"/>
                <a:gridCol w="2170404"/>
              </a:tblGrid>
              <a:tr h="872471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CARACTERISTICAS</a:t>
                      </a:r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</a:tr>
              <a:tr h="1049400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MATERIAL DE CONTRCCIÓN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BLOQUETA</a:t>
                      </a:r>
                      <a:r>
                        <a:rPr lang="es-PE" sz="1400" baseline="0" dirty="0" smtClean="0"/>
                        <a:t> Y LADRILLO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N°</a:t>
                      </a:r>
                      <a:r>
                        <a:rPr lang="es-PE" sz="1400" baseline="0" dirty="0" smtClean="0"/>
                        <a:t> PISO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2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DIRECCIÓN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AV. COLLASUYO S/N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ACCESIBILIDAD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SI</a:t>
                      </a:r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RECURSOS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SERVICIOS BASICOS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27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34" y="979714"/>
            <a:ext cx="6714931" cy="540242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013788" y="158620"/>
            <a:ext cx="708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smtClean="0"/>
              <a:t>COLEGIO TRILCE</a:t>
            </a:r>
            <a:endParaRPr lang="es-PE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/>
          </p:nvPr>
        </p:nvGraphicFramePr>
        <p:xfrm>
          <a:off x="7406433" y="998375"/>
          <a:ext cx="4340808" cy="5411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404"/>
                <a:gridCol w="2170404"/>
              </a:tblGrid>
              <a:tr h="872471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CARACTERISTICAS</a:t>
                      </a:r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</a:tr>
              <a:tr h="1049400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MATERIAL DE CONTRCCIÓN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BLOQUETA</a:t>
                      </a:r>
                      <a:r>
                        <a:rPr lang="es-PE" sz="1400" baseline="0" dirty="0" smtClean="0"/>
                        <a:t> , LADRILLO Y ADOBE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N°</a:t>
                      </a:r>
                      <a:r>
                        <a:rPr lang="es-PE" sz="1400" baseline="0" dirty="0" smtClean="0"/>
                        <a:t> PISO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2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DIRECCIÓN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AV. COLLASUYO 3283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ACCESIBILIDAD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SI</a:t>
                      </a:r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RECURSOS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SERVICIOS BASICOS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868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9" y="1017037"/>
            <a:ext cx="6864220" cy="543041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892490" y="167951"/>
            <a:ext cx="6885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smtClean="0"/>
              <a:t>COLEGIO KARI GRANDE</a:t>
            </a:r>
            <a:endParaRPr lang="es-PE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/>
          </p:nvPr>
        </p:nvGraphicFramePr>
        <p:xfrm>
          <a:off x="7406433" y="998375"/>
          <a:ext cx="4340808" cy="5411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404"/>
                <a:gridCol w="2170404"/>
              </a:tblGrid>
              <a:tr h="872471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CARACTERISTICAS</a:t>
                      </a:r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</a:tr>
              <a:tr h="1049400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MATERIAL DE CONTRCCIÓN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BLOQUETA</a:t>
                      </a:r>
                      <a:r>
                        <a:rPr lang="es-PE" sz="1400" baseline="0" dirty="0" smtClean="0"/>
                        <a:t> , LADRILLO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N°</a:t>
                      </a:r>
                      <a:r>
                        <a:rPr lang="es-PE" sz="1400" baseline="0" dirty="0" smtClean="0"/>
                        <a:t> PISO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2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DIRECCIÓN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C. KARI</a:t>
                      </a:r>
                      <a:r>
                        <a:rPr lang="es-PE" sz="1400" baseline="0" dirty="0" smtClean="0"/>
                        <a:t> GRANDE S/N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ACCESIBILIDAD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SI</a:t>
                      </a:r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RECURSOS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SERVICIOS BASICOS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098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58" y="1194318"/>
            <a:ext cx="7065995" cy="534644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789853" y="326571"/>
            <a:ext cx="756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smtClean="0"/>
              <a:t>I.E.I.P MAMA ROSITA</a:t>
            </a:r>
            <a:endParaRPr lang="es-PE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/>
          </p:nvPr>
        </p:nvGraphicFramePr>
        <p:xfrm>
          <a:off x="7621037" y="1129004"/>
          <a:ext cx="4340808" cy="5411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404"/>
                <a:gridCol w="2170404"/>
              </a:tblGrid>
              <a:tr h="872471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CARACTERISTICAS</a:t>
                      </a:r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</a:tr>
              <a:tr h="1049400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MATERIAL DE CONTRCCIÓN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ADOBE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N°</a:t>
                      </a:r>
                      <a:r>
                        <a:rPr lang="es-PE" sz="1400" baseline="0" dirty="0" smtClean="0"/>
                        <a:t> PISO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2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DIRECCIÓN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A.P.V KARI</a:t>
                      </a:r>
                      <a:r>
                        <a:rPr lang="es-PE" sz="1400" baseline="0" dirty="0" smtClean="0"/>
                        <a:t> GRANDE S/N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ACCESIBILIDAD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SI</a:t>
                      </a:r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RECURSOS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SERVICIOS BASICOS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36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22" y="1129004"/>
            <a:ext cx="6742922" cy="546773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192694" y="279918"/>
            <a:ext cx="870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smtClean="0"/>
              <a:t>I. E. NUESTRA SEÑORA DE GRACIA</a:t>
            </a:r>
            <a:endParaRPr lang="es-PE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/>
          </p:nvPr>
        </p:nvGraphicFramePr>
        <p:xfrm>
          <a:off x="7397103" y="1129004"/>
          <a:ext cx="4340808" cy="5411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404"/>
                <a:gridCol w="2170404"/>
              </a:tblGrid>
              <a:tr h="872471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CARACTERISTICAS</a:t>
                      </a:r>
                      <a:endParaRPr lang="es-P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</a:tr>
              <a:tr h="1049400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MATERIAL DE CONTRCCIÓN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LADRILLO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N°</a:t>
                      </a:r>
                      <a:r>
                        <a:rPr lang="es-PE" sz="1400" baseline="0" dirty="0" smtClean="0"/>
                        <a:t> PISO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3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DIRECCIÓN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P. CUSICCOYLLOR S/N</a:t>
                      </a:r>
                      <a:endParaRPr lang="es-PE" sz="1400" dirty="0"/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ACCESIBILIDAD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SI</a:t>
                      </a:r>
                    </a:p>
                  </a:txBody>
                  <a:tcPr/>
                </a:tc>
              </a:tr>
              <a:tr h="872471">
                <a:tc>
                  <a:txBody>
                    <a:bodyPr/>
                    <a:lstStyle/>
                    <a:p>
                      <a:r>
                        <a:rPr lang="es-PE" sz="1400" dirty="0" smtClean="0"/>
                        <a:t>RECURSOS</a:t>
                      </a:r>
                      <a:endParaRPr lang="es-P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SERVICIOS BASICOS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47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154</TotalTime>
  <Words>710</Words>
  <Application>Microsoft Office PowerPoint</Application>
  <PresentationFormat>Panorámica</PresentationFormat>
  <Paragraphs>157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1" baseType="lpstr">
      <vt:lpstr>Corbel</vt:lpstr>
      <vt:lpstr>Wingdings</vt:lpstr>
      <vt:lpstr>Base</vt:lpstr>
      <vt:lpstr>IDENTIFICACIÓN DE PUNTOS VULNERABLES EN EDUCACIÓN Y RELIGIÓN</vt:lpstr>
      <vt:lpstr>INTRODUCCIÓN</vt:lpstr>
      <vt:lpstr>TRABAJOS DE CAMPO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TRABAJOS DE GABINETE  </vt:lpstr>
      <vt:lpstr>TABLA DEL SECTOR EDUCACIÓN Y RELIGIÓN</vt:lpstr>
      <vt:lpstr>MODELAMIENTO DE DATOS EN ARGIS</vt:lpstr>
      <vt:lpstr>GEOGRAFÍA HUMANA: EDUCACIÓN Y RELIGIÓN (Geo Node)</vt:lpstr>
      <vt:lpstr>PROBLEMAS EDUCACIÓN RELIGIÓN </vt:lpstr>
      <vt:lpstr>LECCIONES APRENDIDAS</vt:lpstr>
    </vt:vector>
  </TitlesOfParts>
  <Company>ISC-UNSAAC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IDENTIFICACION DE PUNTOS VULNERABLES EN EDUCACION Y RELIGION</dc:title>
  <dc:creator>ISC</dc:creator>
  <cp:lastModifiedBy>ISC</cp:lastModifiedBy>
  <cp:revision>27</cp:revision>
  <dcterms:created xsi:type="dcterms:W3CDTF">2015-07-02T22:10:13Z</dcterms:created>
  <dcterms:modified xsi:type="dcterms:W3CDTF">2015-07-03T16:25:55Z</dcterms:modified>
</cp:coreProperties>
</file>